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7"/>
  </p:notesMasterIdLst>
  <p:handoutMasterIdLst>
    <p:handoutMasterId r:id="rId68"/>
  </p:handoutMasterIdLst>
  <p:sldIdLst>
    <p:sldId id="728" r:id="rId2"/>
    <p:sldId id="730" r:id="rId3"/>
    <p:sldId id="701" r:id="rId4"/>
    <p:sldId id="652" r:id="rId5"/>
    <p:sldId id="716" r:id="rId6"/>
    <p:sldId id="717" r:id="rId7"/>
    <p:sldId id="660" r:id="rId8"/>
    <p:sldId id="656" r:id="rId9"/>
    <p:sldId id="697" r:id="rId10"/>
    <p:sldId id="698" r:id="rId11"/>
    <p:sldId id="657" r:id="rId12"/>
    <p:sldId id="658" r:id="rId13"/>
    <p:sldId id="659" r:id="rId14"/>
    <p:sldId id="686" r:id="rId15"/>
    <p:sldId id="585" r:id="rId16"/>
    <p:sldId id="662" r:id="rId17"/>
    <p:sldId id="663" r:id="rId18"/>
    <p:sldId id="689" r:id="rId19"/>
    <p:sldId id="665" r:id="rId20"/>
    <p:sldId id="672" r:id="rId21"/>
    <p:sldId id="673" r:id="rId22"/>
    <p:sldId id="674" r:id="rId23"/>
    <p:sldId id="684" r:id="rId24"/>
    <p:sldId id="675" r:id="rId25"/>
    <p:sldId id="676" r:id="rId26"/>
    <p:sldId id="677" r:id="rId27"/>
    <p:sldId id="682" r:id="rId28"/>
    <p:sldId id="726" r:id="rId29"/>
    <p:sldId id="681" r:id="rId30"/>
    <p:sldId id="690" r:id="rId31"/>
    <p:sldId id="680" r:id="rId32"/>
    <p:sldId id="727" r:id="rId33"/>
    <p:sldId id="667" r:id="rId34"/>
    <p:sldId id="668" r:id="rId35"/>
    <p:sldId id="678" r:id="rId36"/>
    <p:sldId id="729" r:id="rId37"/>
    <p:sldId id="713" r:id="rId38"/>
    <p:sldId id="670" r:id="rId39"/>
    <p:sldId id="669" r:id="rId40"/>
    <p:sldId id="671" r:id="rId41"/>
    <p:sldId id="646" r:id="rId42"/>
    <p:sldId id="647" r:id="rId43"/>
    <p:sldId id="649" r:id="rId44"/>
    <p:sldId id="679" r:id="rId45"/>
    <p:sldId id="712" r:id="rId46"/>
    <p:sldId id="650" r:id="rId47"/>
    <p:sldId id="711" r:id="rId48"/>
    <p:sldId id="654" r:id="rId49"/>
    <p:sldId id="719" r:id="rId50"/>
    <p:sldId id="720" r:id="rId51"/>
    <p:sldId id="721" r:id="rId52"/>
    <p:sldId id="722" r:id="rId53"/>
    <p:sldId id="723" r:id="rId54"/>
    <p:sldId id="724" r:id="rId55"/>
    <p:sldId id="725" r:id="rId56"/>
    <p:sldId id="703" r:id="rId57"/>
    <p:sldId id="696" r:id="rId58"/>
    <p:sldId id="692" r:id="rId59"/>
    <p:sldId id="693" r:id="rId60"/>
    <p:sldId id="694" r:id="rId61"/>
    <p:sldId id="695" r:id="rId62"/>
    <p:sldId id="700" r:id="rId63"/>
    <p:sldId id="655" r:id="rId64"/>
    <p:sldId id="707" r:id="rId65"/>
    <p:sldId id="714"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73646" autoAdjust="0"/>
  </p:normalViewPr>
  <p:slideViewPr>
    <p:cSldViewPr snapToGrid="0">
      <p:cViewPr>
        <p:scale>
          <a:sx n="143" d="100"/>
          <a:sy n="143" d="100"/>
        </p:scale>
        <p:origin x="560" y="-71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commentAuthors" Target="commentAuthor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a:t>
            </a:fld>
            <a:endParaRPr lang="en-US"/>
          </a:p>
        </p:txBody>
      </p:sp>
    </p:spTree>
    <p:extLst>
      <p:ext uri="{BB962C8B-B14F-4D97-AF65-F5344CB8AC3E}">
        <p14:creationId xmlns:p14="http://schemas.microsoft.com/office/powerpoint/2010/main" val="174530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Goes into C* and Lucene index buffer</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Flushes after certain amount of time (like a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to </a:t>
            </a:r>
            <a:r>
              <a:rPr lang="en-US" sz="1200" b="0" baseline="0" dirty="0" err="1" smtClean="0">
                <a:solidFill>
                  <a:srgbClr val="4B3C38"/>
                </a:solidFill>
                <a:latin typeface="Arial"/>
                <a:cs typeface="Arial"/>
              </a:rPr>
              <a:t>SSTables</a:t>
            </a:r>
            <a:r>
              <a:rPr lang="en-US" sz="1200" b="0" baseline="0" dirty="0" smtClean="0">
                <a:solidFill>
                  <a:srgbClr val="4B3C38"/>
                </a:solidFill>
                <a:latin typeface="Arial"/>
                <a:cs typeface="Arial"/>
              </a:rPr>
              <a:t>, Lucene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in sync to indexes</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As soon as write inserted into write thread</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Primary key goes into </a:t>
            </a:r>
            <a:r>
              <a:rPr lang="en-US" sz="1200" b="0" baseline="0" dirty="0" err="1" smtClean="0">
                <a:solidFill>
                  <a:srgbClr val="4B3C38"/>
                </a:solidFill>
                <a:latin typeface="Arial"/>
                <a:cs typeface="Arial"/>
              </a:rPr>
              <a:t>lucene</a:t>
            </a:r>
            <a:r>
              <a:rPr lang="en-US" sz="1200" b="0" baseline="0" dirty="0" smtClean="0">
                <a:solidFill>
                  <a:srgbClr val="4B3C38"/>
                </a:solidFill>
                <a:latin typeface="Arial"/>
                <a:cs typeface="Arial"/>
              </a:rPr>
              <a:t> queue before it is written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a:t>
            </a:r>
            <a:r>
              <a:rPr lang="en-US" sz="1200" b="0" baseline="0" dirty="0" err="1" smtClean="0">
                <a:solidFill>
                  <a:srgbClr val="4B3C38"/>
                </a:solidFill>
                <a:latin typeface="Arial"/>
                <a:cs typeface="Arial"/>
              </a:rPr>
              <a:t>commitlog</a:t>
            </a:r>
            <a:r>
              <a:rPr lang="en-US" sz="1200" b="0" baseline="0" dirty="0" smtClean="0">
                <a:solidFill>
                  <a:srgbClr val="4B3C38"/>
                </a:solidFill>
                <a:latin typeface="Arial"/>
                <a:cs typeface="Arial"/>
              </a:rPr>
              <a:t> gets it)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Index a single threaded queue (when it gets indexed it grabs a row)</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it goes to write index, it goes to queue then writes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err="1" smtClean="0">
                <a:solidFill>
                  <a:srgbClr val="4B3C38"/>
                </a:solidFill>
                <a:latin typeface="Arial"/>
                <a:cs typeface="Arial"/>
              </a:rPr>
              <a:t>Avoides</a:t>
            </a:r>
            <a:r>
              <a:rPr lang="en-US" sz="1200" b="0" baseline="0" dirty="0" smtClean="0">
                <a:solidFill>
                  <a:srgbClr val="4B3C38"/>
                </a:solidFill>
                <a:latin typeface="Arial"/>
                <a:cs typeface="Arial"/>
              </a:rPr>
              <a:t> duplicating data in memory (memory management)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GC overhead is reason for 1 core for live indexing</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Runs inside C* JVM</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Use 20GB for G1 (14GB for older JVM)</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43</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46</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47</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p:txBody>
      </p:sp>
      <p:sp>
        <p:nvSpPr>
          <p:cNvPr id="4" name="Slide Number Placeholder 3"/>
          <p:cNvSpPr>
            <a:spLocks noGrp="1"/>
          </p:cNvSpPr>
          <p:nvPr>
            <p:ph type="sldNum" sz="quarter" idx="10"/>
          </p:nvPr>
        </p:nvSpPr>
        <p:spPr/>
        <p:txBody>
          <a:bodyPr/>
          <a:lstStyle/>
          <a:p>
            <a:fld id="{4C6A5CA1-953D-C849-BCD8-64DC6E9D087E}" type="slidenum">
              <a:rPr lang="en-US" smtClean="0"/>
              <a:t>58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a:t>
            </a:r>
            <a:r>
              <a:rPr lang="en-US" b="0" i="0" baseline="0" dirty="0" err="1" smtClean="0">
                <a:solidFill>
                  <a:srgbClr val="FF0000"/>
                </a:solidFill>
              </a:rPr>
              <a:t>ElasticSearch</a:t>
            </a:r>
            <a:r>
              <a:rPr lang="en-US" b="0" i="0" baseline="0" dirty="0" smtClean="0">
                <a:solidFill>
                  <a:srgbClr val="FF0000"/>
                </a:solidFill>
              </a:rPr>
              <a:t> and do synchronization between the main database and the search database. </a:t>
            </a:r>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62</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65</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14</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0" Type="http://schemas.openxmlformats.org/officeDocument/2006/relationships/image" Target="../media/image41.wmf"/><Relationship Id="rId21" Type="http://schemas.openxmlformats.org/officeDocument/2006/relationships/image" Target="../media/image42.wmf"/><Relationship Id="rId22" Type="http://schemas.openxmlformats.org/officeDocument/2006/relationships/image" Target="../media/image43.wmf"/><Relationship Id="rId23" Type="http://schemas.openxmlformats.org/officeDocument/2006/relationships/image" Target="../media/image44.wmf"/><Relationship Id="rId24" Type="http://schemas.openxmlformats.org/officeDocument/2006/relationships/image" Target="../media/image45.wmf"/><Relationship Id="rId25" Type="http://schemas.openxmlformats.org/officeDocument/2006/relationships/image" Target="../media/image46.wmf"/><Relationship Id="rId26" Type="http://schemas.openxmlformats.org/officeDocument/2006/relationships/image" Target="../media/image47.wmf"/><Relationship Id="rId27" Type="http://schemas.openxmlformats.org/officeDocument/2006/relationships/image" Target="../media/image48.wmf"/><Relationship Id="rId28" Type="http://schemas.openxmlformats.org/officeDocument/2006/relationships/image" Target="../media/image49.png"/><Relationship Id="rId29" Type="http://schemas.openxmlformats.org/officeDocument/2006/relationships/image" Target="../media/image50.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30" Type="http://schemas.openxmlformats.org/officeDocument/2006/relationships/image" Target="../media/image51.png"/><Relationship Id="rId31" Type="http://schemas.openxmlformats.org/officeDocument/2006/relationships/image" Target="../media/image52.wmf"/><Relationship Id="rId32" Type="http://schemas.openxmlformats.org/officeDocument/2006/relationships/image" Target="../media/image53.wmf"/><Relationship Id="rId9"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eg"/><Relationship Id="rId33" Type="http://schemas.openxmlformats.org/officeDocument/2006/relationships/image" Target="../media/image54.wmf"/><Relationship Id="rId34" Type="http://schemas.openxmlformats.org/officeDocument/2006/relationships/image" Target="../media/image55.wmf"/><Relationship Id="rId35" Type="http://schemas.openxmlformats.org/officeDocument/2006/relationships/image" Target="../media/image56.wmf"/><Relationship Id="rId36" Type="http://schemas.openxmlformats.org/officeDocument/2006/relationships/image" Target="../media/image57.wmf"/><Relationship Id="rId10" Type="http://schemas.openxmlformats.org/officeDocument/2006/relationships/image" Target="../media/image31.png"/><Relationship Id="rId11" Type="http://schemas.openxmlformats.org/officeDocument/2006/relationships/image" Target="../media/image32.jp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jpeg"/><Relationship Id="rId15" Type="http://schemas.openxmlformats.org/officeDocument/2006/relationships/image" Target="../media/image36.png"/><Relationship Id="rId16" Type="http://schemas.openxmlformats.org/officeDocument/2006/relationships/image" Target="../media/image37.wmf"/><Relationship Id="rId17" Type="http://schemas.openxmlformats.org/officeDocument/2006/relationships/image" Target="../media/image38.wmf"/><Relationship Id="rId18" Type="http://schemas.openxmlformats.org/officeDocument/2006/relationships/image" Target="../media/image39.wmf"/><Relationship Id="rId19" Type="http://schemas.openxmlformats.org/officeDocument/2006/relationships/image" Target="../media/image40.wmf"/><Relationship Id="rId37" Type="http://schemas.openxmlformats.org/officeDocument/2006/relationships/image" Target="../media/image58.wmf"/><Relationship Id="rId38" Type="http://schemas.openxmlformats.org/officeDocument/2006/relationships/image" Target="../media/image59.wmf"/><Relationship Id="rId39" Type="http://schemas.openxmlformats.org/officeDocument/2006/relationships/image" Target="../media/image60.wmf"/><Relationship Id="rId40" Type="http://schemas.openxmlformats.org/officeDocument/2006/relationships/image" Target="../media/image61.wmf"/><Relationship Id="rId41" Type="http://schemas.openxmlformats.org/officeDocument/2006/relationships/image" Target="../media/image6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85000" lnSpcReduction="1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AzureTechDaySetup</a:t>
            </a:r>
            <a:endParaRPr lang="en-US" sz="2400" dirty="0" smtClean="0"/>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DataStaxDay</a:t>
            </a: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12</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15</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16</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18</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19</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20</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1191106" cy="37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Helvetica Neue"/>
                  <a:cs typeface="Helvetica Neue"/>
                </a:rPr>
                <a:t>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r>
              <a:rPr lang="en-US" dirty="0" smtClean="0"/>
              <a:t>Try this out at home…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28</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Chuck Droukas – DataStax Solution Engineer</a:t>
            </a:r>
          </a:p>
          <a:p>
            <a:r>
              <a:rPr lang="en-US" dirty="0" smtClean="0"/>
              <a:t>Ben Lackey – DataStax Partner Solution Engineer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30</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38</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smtClean="0">
                <a:latin typeface="Arial"/>
                <a:cs typeface="Arial"/>
                <a:sym typeface="Courier" charset="0"/>
              </a:rPr>
              <a:t>’</a:t>
            </a:r>
            <a:r>
              <a:rPr lang="en-US" sz="1050" dirty="0" err="1" smtClean="0">
                <a:latin typeface="Arial"/>
                <a:cs typeface="Arial"/>
                <a:sym typeface="Courier" charset="0"/>
              </a:rPr>
              <a:t>cdroukas@datastax.com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smtClean="0">
                <a:latin typeface="Arial"/>
                <a:cs typeface="Arial"/>
                <a:sym typeface="Courier" charset="0"/>
              </a:rPr>
              <a:t>',’</a:t>
            </a:r>
            <a:r>
              <a:rPr lang="en-US" sz="1100" dirty="0" err="1" smtClean="0">
                <a:latin typeface="Arial"/>
                <a:cs typeface="Arial"/>
                <a:sym typeface="Courier" charset="0"/>
              </a:rPr>
              <a:t>cdroukas</a:t>
            </a:r>
            <a:r>
              <a:rPr lang="en-US" sz="1100" dirty="0" smtClean="0">
                <a:latin typeface="Arial"/>
                <a:cs typeface="Arial"/>
                <a:sym typeface="Courier" charset="0"/>
              </a:rPr>
              <a:t>', ’</a:t>
            </a:r>
            <a:r>
              <a:rPr lang="en-US" sz="1100" dirty="0" err="1" smtClean="0">
                <a:latin typeface="Arial"/>
                <a:cs typeface="Arial"/>
                <a:sym typeface="Courier" charset="0"/>
              </a:rPr>
              <a:t>cdroukas@datastax.com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39</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2086721"/>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a:t>
            </a:r>
            <a:r>
              <a:rPr lang="en-US" sz="1600" dirty="0">
                <a:solidFill>
                  <a:schemeClr val="tx1">
                    <a:lumMod val="75000"/>
                    <a:lumOff val="25000"/>
                  </a:schemeClr>
                </a:solidFill>
                <a:latin typeface="Helvetica Neue"/>
                <a:cs typeface="Helvetica Neue"/>
              </a:rPr>
              <a:t>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1:45pm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Hands On DSE Cassandra, Data </a:t>
            </a:r>
            <a:r>
              <a:rPr lang="en-US" sz="1600" dirty="0" smtClean="0">
                <a:solidFill>
                  <a:schemeClr val="tx1">
                    <a:lumMod val="75000"/>
                    <a:lumOff val="25000"/>
                  </a:schemeClr>
                </a:solidFill>
                <a:latin typeface="Helvetica Neue"/>
                <a:cs typeface="Helvetica Neue"/>
              </a:rPr>
              <a:t>Modeling and Architecture</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1:45pm – 2:15pm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and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2:15pm – 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					Wrap up and 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43</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45</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46</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47</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48</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49</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56</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57</a:t>
            </a:fld>
            <a:endParaRPr lang="en-US"/>
          </a:p>
        </p:txBody>
      </p:sp>
    </p:spTree>
    <p:extLst>
      <p:ext uri="{BB962C8B-B14F-4D97-AF65-F5344CB8AC3E}">
        <p14:creationId xmlns:p14="http://schemas.microsoft.com/office/powerpoint/2010/main" val="1974539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58</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59</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chudro</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62</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63</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64</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cdroukas@datastax.com</a:t>
            </a:r>
            <a:endParaRPr lang="en-US" dirty="0">
              <a:solidFill>
                <a:schemeClr val="accent2"/>
              </a:solidFill>
            </a:endParaRPr>
          </a:p>
          <a:p>
            <a:r>
              <a:rPr lang="en-US" dirty="0" err="1" smtClean="0">
                <a:solidFill>
                  <a:schemeClr val="accent2"/>
                </a:solidFill>
              </a:rPr>
              <a:t>Ben.lackey@datastax.com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smtClean="0">
                <a:solidFill>
                  <a:srgbClr val="007B98"/>
                </a:solidFill>
              </a:rPr>
              <a:t>chudro/</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a:t>Chuck Droukas – DataStax Solution Engineer</a:t>
            </a:r>
          </a:p>
          <a:p>
            <a:r>
              <a:rPr lang="en-US" dirty="0"/>
              <a:t>Ben Lackey – DataStax Partner Solution Engineer</a:t>
            </a:r>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58975</TotalTime>
  <Words>2822</Words>
  <Application>Microsoft Macintosh PowerPoint</Application>
  <PresentationFormat>On-screen Show (16:9)</PresentationFormat>
  <Paragraphs>872</Paragraphs>
  <Slides>65</Slides>
  <Notes>27</Notes>
  <HiddenSlides>12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Chuck Droukas</cp:lastModifiedBy>
  <cp:revision>1716</cp:revision>
  <cp:lastPrinted>2014-04-15T21:40:42Z</cp:lastPrinted>
  <dcterms:created xsi:type="dcterms:W3CDTF">2014-02-06T18:06:16Z</dcterms:created>
  <dcterms:modified xsi:type="dcterms:W3CDTF">2016-03-03T16:52:32Z</dcterms:modified>
</cp:coreProperties>
</file>